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7" r:id="rId5"/>
    <p:sldId id="277" r:id="rId6"/>
    <p:sldId id="278" r:id="rId7"/>
    <p:sldId id="283" r:id="rId8"/>
    <p:sldId id="280" r:id="rId9"/>
    <p:sldId id="282" r:id="rId10"/>
    <p:sldId id="279" r:id="rId11"/>
    <p:sldId id="27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7949" autoAdjust="0"/>
  </p:normalViewPr>
  <p:slideViewPr>
    <p:cSldViewPr snapToGrid="0" showGuides="1">
      <p:cViewPr varScale="1">
        <p:scale>
          <a:sx n="55" d="100"/>
          <a:sy n="55" d="100"/>
        </p:scale>
        <p:origin x="758" y="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10/31/2019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44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77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3903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10/31/2019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AE6FF2-8C59-44D7-AD73-9A40E0B7F607}"/>
              </a:ext>
            </a:extLst>
          </p:cNvPr>
          <p:cNvSpPr/>
          <p:nvPr/>
        </p:nvSpPr>
        <p:spPr>
          <a:xfrm>
            <a:off x="6175529" y="1207911"/>
            <a:ext cx="2223404" cy="812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Placeholder 8" descr="A picture containing building, city, church&#10;&#10;Description automatically generated">
            <a:extLst>
              <a:ext uri="{FF2B5EF4-FFF2-40B4-BE49-F238E27FC236}">
                <a16:creationId xmlns:a16="http://schemas.microsoft.com/office/drawing/2014/main" id="{80599A38-B1DB-47B2-8563-BD8115C74BB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7113" r="17113"/>
          <a:stretch>
            <a:fillRect/>
          </a:stretch>
        </p:blipFill>
        <p:spPr/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7D5899B-3418-4128-B801-300724F5DEC3}"/>
              </a:ext>
            </a:extLst>
          </p:cNvPr>
          <p:cNvSpPr/>
          <p:nvPr/>
        </p:nvSpPr>
        <p:spPr>
          <a:xfrm>
            <a:off x="6175528" y="3560989"/>
            <a:ext cx="3616171" cy="812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5100" y="4334123"/>
            <a:ext cx="5143500" cy="503167"/>
          </a:xfrm>
        </p:spPr>
        <p:txBody>
          <a:bodyPr/>
          <a:lstStyle/>
          <a:p>
            <a:r>
              <a:rPr lang="en-US" sz="3600" dirty="0" err="1"/>
              <a:t>Sabbah</a:t>
            </a:r>
            <a:r>
              <a:rPr lang="en-US" sz="3600" dirty="0"/>
              <a:t> &amp; Elliott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DF01EB-2C7F-41BF-802C-276408E54255}"/>
              </a:ext>
            </a:extLst>
          </p:cNvPr>
          <p:cNvSpPr/>
          <p:nvPr/>
        </p:nvSpPr>
        <p:spPr>
          <a:xfrm>
            <a:off x="6515100" y="3542420"/>
            <a:ext cx="3579283" cy="5031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15100" y="2362909"/>
            <a:ext cx="5143500" cy="2090808"/>
          </a:xfrm>
        </p:spPr>
        <p:txBody>
          <a:bodyPr/>
          <a:lstStyle/>
          <a:p>
            <a:r>
              <a:rPr lang="en-US" sz="4000" dirty="0"/>
              <a:t>Barcelona</a:t>
            </a:r>
            <a:br>
              <a:rPr lang="en-US" sz="4000" dirty="0"/>
            </a:br>
            <a:r>
              <a:rPr lang="en-US" sz="4000" dirty="0"/>
              <a:t>Road traffic accidents:</a:t>
            </a:r>
            <a:br>
              <a:rPr lang="en-US" sz="4000" dirty="0"/>
            </a:br>
            <a:r>
              <a:rPr lang="en-US" sz="4000" dirty="0"/>
              <a:t>what happens in august</a:t>
            </a:r>
          </a:p>
        </p:txBody>
      </p:sp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2231DD-C1F6-4312-9A6B-B93E6808C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B527D-CBBB-4EA7-96F8-2A06B9006D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i="1" dirty="0"/>
              <a:t>Skills used…</a:t>
            </a:r>
          </a:p>
          <a:p>
            <a:r>
              <a:rPr lang="en-AU" dirty="0"/>
              <a:t>Locate</a:t>
            </a:r>
          </a:p>
          <a:p>
            <a:r>
              <a:rPr lang="en-AU" dirty="0"/>
              <a:t>Understand </a:t>
            </a:r>
          </a:p>
          <a:p>
            <a:r>
              <a:rPr lang="en-AU" dirty="0"/>
              <a:t>Pandas, SQL</a:t>
            </a:r>
          </a:p>
          <a:p>
            <a:r>
              <a:rPr lang="en-AU" dirty="0"/>
              <a:t>Interrogate</a:t>
            </a:r>
          </a:p>
          <a:p>
            <a:r>
              <a:rPr lang="en-AU" dirty="0"/>
              <a:t>Report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4F1AA-4777-4416-862B-A7DBF829A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Project goals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DE6569-D444-4851-9F7D-12248735A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83489"/>
            <a:ext cx="4175760" cy="41757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242385-2657-46DB-A33C-66195DD67E1E}"/>
              </a:ext>
            </a:extLst>
          </p:cNvPr>
          <p:cNvSpPr/>
          <p:nvPr/>
        </p:nvSpPr>
        <p:spPr>
          <a:xfrm>
            <a:off x="-426720" y="2484120"/>
            <a:ext cx="4663440" cy="1386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4EE07-E312-45FC-94CA-30D50E8C8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2045335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r>
              <a:rPr lang="en-AU" i="1" dirty="0"/>
              <a:t>Our playlist…</a:t>
            </a:r>
          </a:p>
          <a:p>
            <a:r>
              <a:rPr lang="en-AU" dirty="0"/>
              <a:t>‘Here comes the summer sun’</a:t>
            </a:r>
          </a:p>
          <a:p>
            <a:r>
              <a:rPr lang="en-AU" dirty="0"/>
              <a:t>‘It’s a long days night’</a:t>
            </a:r>
          </a:p>
          <a:p>
            <a:r>
              <a:rPr lang="en-AU" dirty="0"/>
              <a:t>‘Working 9 to 5’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74820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2231DD-C1F6-4312-9A6B-B93E6808C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4EE07-E312-45FC-94CA-30D50E8C87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i="1" dirty="0"/>
              <a:t>Who, why?</a:t>
            </a:r>
          </a:p>
          <a:p>
            <a:r>
              <a:rPr lang="en-AU" dirty="0"/>
              <a:t>Open Data BCN</a:t>
            </a:r>
          </a:p>
          <a:p>
            <a:r>
              <a:rPr lang="en-AU" dirty="0"/>
              <a:t>“Hem après </a:t>
            </a:r>
            <a:r>
              <a:rPr lang="en-AU" dirty="0" err="1"/>
              <a:t>algun</a:t>
            </a:r>
            <a:r>
              <a:rPr lang="en-AU" dirty="0"/>
              <a:t> </a:t>
            </a:r>
            <a:r>
              <a:rPr lang="en-AU" dirty="0" err="1"/>
              <a:t>català</a:t>
            </a:r>
            <a:r>
              <a:rPr lang="en-AU" dirty="0"/>
              <a:t>”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B527D-CBBB-4EA7-96F8-2A06B9006D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i="1" dirty="0"/>
              <a:t>Where, what, when?</a:t>
            </a:r>
          </a:p>
          <a:p>
            <a:r>
              <a:rPr lang="en-AU" dirty="0"/>
              <a:t>Repeating identifiers, UTF8, trailing white space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4F1AA-4777-4416-862B-A7DBF829A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source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82F67F-5074-4DD7-86BC-B78E34685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4760"/>
            <a:ext cx="5906347" cy="332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73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E6D0A5-CFC7-437C-932E-97E18774B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44F58-E21B-4A51-ACED-3004616733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FE50DD-6339-4495-ADF8-A54094EC46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ACE71AF-100E-4A14-9692-4166597A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ERD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E138A1C-9EAC-4D5B-A7D1-AAA4E17629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191125"/>
              </p:ext>
            </p:extLst>
          </p:nvPr>
        </p:nvGraphicFramePr>
        <p:xfrm>
          <a:off x="7234519" y="4200510"/>
          <a:ext cx="3104776" cy="18641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4776">
                  <a:extLst>
                    <a:ext uri="{9D8B030D-6E8A-4147-A177-3AD203B41FA5}">
                      <a16:colId xmlns:a16="http://schemas.microsoft.com/office/drawing/2014/main" val="1003031443"/>
                    </a:ext>
                  </a:extLst>
                </a:gridCol>
              </a:tblGrid>
              <a:tr h="328779">
                <a:tc>
                  <a:txBody>
                    <a:bodyPr/>
                    <a:lstStyle/>
                    <a:p>
                      <a:r>
                        <a:rPr lang="en-AU" dirty="0"/>
                        <a:t>street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449852"/>
                  </a:ext>
                </a:extLst>
              </a:tr>
              <a:tr h="3287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dirty="0" err="1"/>
                        <a:t>accident_id</a:t>
                      </a:r>
                      <a:r>
                        <a:rPr lang="en-AU" b="1" dirty="0"/>
                        <a:t> (</a:t>
                      </a:r>
                      <a:r>
                        <a:rPr lang="en-AU" b="1" dirty="0" err="1"/>
                        <a:t>Codi_expedient</a:t>
                      </a:r>
                      <a:r>
                        <a:rPr lang="en-AU" b="1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17299"/>
                  </a:ext>
                </a:extLst>
              </a:tr>
              <a:tr h="3287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 err="1"/>
                        <a:t>street_name</a:t>
                      </a:r>
                      <a:r>
                        <a:rPr lang="en-AU" dirty="0"/>
                        <a:t> (</a:t>
                      </a:r>
                      <a:r>
                        <a:rPr lang="en-AU" dirty="0" err="1"/>
                        <a:t>Nom_carrer</a:t>
                      </a:r>
                      <a:r>
                        <a:rPr lang="en-AU" dirty="0"/>
                        <a:t>)</a:t>
                      </a:r>
                      <a:endParaRPr lang="en-AU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368474"/>
                  </a:ext>
                </a:extLst>
              </a:tr>
              <a:tr h="3287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 err="1"/>
                        <a:t>suburb_name</a:t>
                      </a:r>
                      <a:r>
                        <a:rPr lang="en-AU" dirty="0"/>
                        <a:t> (</a:t>
                      </a:r>
                      <a:r>
                        <a:rPr lang="en-AU" dirty="0" err="1"/>
                        <a:t>Nom_barri</a:t>
                      </a:r>
                      <a:r>
                        <a:rPr lang="en-AU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570764"/>
                  </a:ext>
                </a:extLst>
              </a:tr>
              <a:tr h="4010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 err="1"/>
                        <a:t>district_name</a:t>
                      </a:r>
                      <a:r>
                        <a:rPr lang="en-AU" dirty="0"/>
                        <a:t> (</a:t>
                      </a:r>
                      <a:r>
                        <a:rPr lang="en-AU" dirty="0" err="1"/>
                        <a:t>Nom_districte</a:t>
                      </a:r>
                      <a:r>
                        <a:rPr lang="en-AU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308387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42429CB7-5EF1-4D53-BAB9-91FEFBD2E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079834"/>
              </p:ext>
            </p:extLst>
          </p:nvPr>
        </p:nvGraphicFramePr>
        <p:xfrm>
          <a:off x="1783977" y="3839828"/>
          <a:ext cx="3104776" cy="221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4776">
                  <a:extLst>
                    <a:ext uri="{9D8B030D-6E8A-4147-A177-3AD203B41FA5}">
                      <a16:colId xmlns:a16="http://schemas.microsoft.com/office/drawing/2014/main" val="10030314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err="1"/>
                        <a:t>accident_datetime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449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dirty="0" err="1"/>
                        <a:t>accident_id</a:t>
                      </a:r>
                      <a:r>
                        <a:rPr lang="en-AU" b="1" dirty="0"/>
                        <a:t> (</a:t>
                      </a:r>
                      <a:r>
                        <a:rPr lang="en-AU" b="1" dirty="0" err="1"/>
                        <a:t>Codi_expedient</a:t>
                      </a:r>
                      <a:r>
                        <a:rPr lang="en-AU" b="1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1729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hour</a:t>
                      </a:r>
                      <a:r>
                        <a:rPr lang="es-ES" dirty="0"/>
                        <a:t> (</a:t>
                      </a:r>
                      <a:r>
                        <a:rPr lang="es-ES" dirty="0" err="1"/>
                        <a:t>Hora_dia</a:t>
                      </a:r>
                      <a:r>
                        <a:rPr lang="es-E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57076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day</a:t>
                      </a:r>
                      <a:r>
                        <a:rPr lang="es-ES" dirty="0"/>
                        <a:t> (</a:t>
                      </a:r>
                      <a:r>
                        <a:rPr lang="es-ES" dirty="0" err="1"/>
                        <a:t>Dia_mes</a:t>
                      </a:r>
                      <a:r>
                        <a:rPr lang="es-E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100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month</a:t>
                      </a:r>
                      <a:r>
                        <a:rPr lang="es-ES" dirty="0"/>
                        <a:t> (</a:t>
                      </a:r>
                      <a:r>
                        <a:rPr lang="es-ES" dirty="0" err="1"/>
                        <a:t>Mes_any</a:t>
                      </a:r>
                      <a:r>
                        <a:rPr lang="es-E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308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year</a:t>
                      </a:r>
                      <a:r>
                        <a:rPr lang="es-ES" dirty="0"/>
                        <a:t> (</a:t>
                      </a:r>
                      <a:r>
                        <a:rPr lang="es-ES" dirty="0" err="1"/>
                        <a:t>Any</a:t>
                      </a:r>
                      <a:r>
                        <a:rPr lang="es-ES" dirty="0"/>
                        <a:t>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835866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F55E26DD-0A90-481F-997B-0C231D5987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008085"/>
              </p:ext>
            </p:extLst>
          </p:nvPr>
        </p:nvGraphicFramePr>
        <p:xfrm>
          <a:off x="7234519" y="1683275"/>
          <a:ext cx="3104776" cy="221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4776">
                  <a:extLst>
                    <a:ext uri="{9D8B030D-6E8A-4147-A177-3AD203B41FA5}">
                      <a16:colId xmlns:a16="http://schemas.microsoft.com/office/drawing/2014/main" val="10030314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err="1"/>
                        <a:t>accident_location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449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dirty="0" err="1"/>
                        <a:t>accident_id</a:t>
                      </a:r>
                      <a:r>
                        <a:rPr lang="en-AU" b="1" dirty="0"/>
                        <a:t> (</a:t>
                      </a:r>
                      <a:r>
                        <a:rPr lang="en-AU" b="1" dirty="0" err="1"/>
                        <a:t>Codi_expedient</a:t>
                      </a:r>
                      <a:r>
                        <a:rPr lang="en-AU" b="1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17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0" dirty="0" err="1"/>
                        <a:t>X_coord</a:t>
                      </a:r>
                      <a:r>
                        <a:rPr lang="es-ES" b="0" dirty="0"/>
                        <a:t> (</a:t>
                      </a:r>
                      <a:r>
                        <a:rPr lang="es-ES" b="0" dirty="0" err="1"/>
                        <a:t>Coordenada_UTM_X</a:t>
                      </a:r>
                      <a:r>
                        <a:rPr lang="es-ES" b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570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err="1"/>
                        <a:t>Y_coord</a:t>
                      </a:r>
                      <a:r>
                        <a:rPr lang="es-ES" b="0" dirty="0"/>
                        <a:t> (</a:t>
                      </a:r>
                      <a:r>
                        <a:rPr lang="es-ES" b="0" dirty="0" err="1"/>
                        <a:t>Coordenada_UTM_Y</a:t>
                      </a:r>
                      <a:r>
                        <a:rPr lang="es-ES" b="0" dirty="0"/>
                        <a:t>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30838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err="1"/>
                        <a:t>longitude</a:t>
                      </a:r>
                      <a:r>
                        <a:rPr lang="es-ES" b="0" dirty="0"/>
                        <a:t> (Longitud)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83586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err="1"/>
                        <a:t>latitude</a:t>
                      </a:r>
                      <a:r>
                        <a:rPr lang="es-ES" b="0" dirty="0"/>
                        <a:t> (Latitud</a:t>
                      </a:r>
                      <a:r>
                        <a:rPr lang="en-AU" b="0" dirty="0"/>
                        <a:t>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940409"/>
                  </a:ext>
                </a:extLst>
              </a:tr>
            </a:tbl>
          </a:graphicData>
        </a:graphic>
      </p:graphicFrame>
      <p:graphicFrame>
        <p:nvGraphicFramePr>
          <p:cNvPr id="9" name="Table 2">
            <a:extLst>
              <a:ext uri="{FF2B5EF4-FFF2-40B4-BE49-F238E27FC236}">
                <a16:creationId xmlns:a16="http://schemas.microsoft.com/office/drawing/2014/main" id="{79163043-37C5-4594-9E34-1105B440A1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385417"/>
              </p:ext>
            </p:extLst>
          </p:nvPr>
        </p:nvGraphicFramePr>
        <p:xfrm>
          <a:off x="1783977" y="1683275"/>
          <a:ext cx="369345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459">
                  <a:extLst>
                    <a:ext uri="{9D8B030D-6E8A-4147-A177-3AD203B41FA5}">
                      <a16:colId xmlns:a16="http://schemas.microsoft.com/office/drawing/2014/main" val="179097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accident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4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dirty="0" err="1"/>
                        <a:t>accident_id</a:t>
                      </a:r>
                      <a:r>
                        <a:rPr lang="en-AU" b="1" dirty="0"/>
                        <a:t> (</a:t>
                      </a:r>
                      <a:r>
                        <a:rPr lang="en-AU" b="1" dirty="0" err="1"/>
                        <a:t>Codi_expedient</a:t>
                      </a:r>
                      <a:r>
                        <a:rPr lang="en-AU" b="1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20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0" dirty="0" err="1"/>
                        <a:t>street_ID</a:t>
                      </a:r>
                      <a:r>
                        <a:rPr lang="en-AU" b="0" dirty="0"/>
                        <a:t> (</a:t>
                      </a:r>
                      <a:r>
                        <a:rPr lang="fr-FR" b="0" dirty="0" err="1"/>
                        <a:t>Codi_carrer</a:t>
                      </a:r>
                      <a:r>
                        <a:rPr lang="fr-FR" b="0" dirty="0"/>
                        <a:t>)</a:t>
                      </a:r>
                      <a:endParaRPr lang="en-AU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70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 err="1"/>
                        <a:t>acc_desc</a:t>
                      </a:r>
                      <a:r>
                        <a:rPr lang="en-AU" dirty="0"/>
                        <a:t> (</a:t>
                      </a:r>
                      <a:r>
                        <a:rPr lang="en-AU" dirty="0" err="1"/>
                        <a:t>Descripcio_causa_vianant</a:t>
                      </a:r>
                      <a:r>
                        <a:rPr lang="en-AU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158257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4D2438-4356-41DB-BAC0-D7173ECB75BA}"/>
              </a:ext>
            </a:extLst>
          </p:cNvPr>
          <p:cNvCxnSpPr/>
          <p:nvPr/>
        </p:nvCxnSpPr>
        <p:spPr>
          <a:xfrm flipH="1">
            <a:off x="1138519" y="2232214"/>
            <a:ext cx="6454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EACD97-3232-4056-907D-74E53AE95381}"/>
              </a:ext>
            </a:extLst>
          </p:cNvPr>
          <p:cNvCxnSpPr>
            <a:cxnSpLocks/>
          </p:cNvCxnSpPr>
          <p:nvPr/>
        </p:nvCxnSpPr>
        <p:spPr>
          <a:xfrm flipV="1">
            <a:off x="1138519" y="2232217"/>
            <a:ext cx="0" cy="2156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4FCBD0-1383-4424-BFB6-8427764B6C88}"/>
              </a:ext>
            </a:extLst>
          </p:cNvPr>
          <p:cNvCxnSpPr/>
          <p:nvPr/>
        </p:nvCxnSpPr>
        <p:spPr>
          <a:xfrm>
            <a:off x="1138519" y="4388230"/>
            <a:ext cx="6454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BB198F-3842-453D-8630-5D5C755231BB}"/>
              </a:ext>
            </a:extLst>
          </p:cNvPr>
          <p:cNvCxnSpPr/>
          <p:nvPr/>
        </p:nvCxnSpPr>
        <p:spPr>
          <a:xfrm>
            <a:off x="5477436" y="2599767"/>
            <a:ext cx="6723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CA420F-A74F-4A0C-AA2C-02441E6C675F}"/>
              </a:ext>
            </a:extLst>
          </p:cNvPr>
          <p:cNvCxnSpPr>
            <a:cxnSpLocks/>
          </p:cNvCxnSpPr>
          <p:nvPr/>
        </p:nvCxnSpPr>
        <p:spPr>
          <a:xfrm>
            <a:off x="6149790" y="4769222"/>
            <a:ext cx="10847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872C46-F8C0-4193-BA2B-195DA74BC5FA}"/>
              </a:ext>
            </a:extLst>
          </p:cNvPr>
          <p:cNvCxnSpPr>
            <a:cxnSpLocks/>
          </p:cNvCxnSpPr>
          <p:nvPr/>
        </p:nvCxnSpPr>
        <p:spPr>
          <a:xfrm>
            <a:off x="6149790" y="2599767"/>
            <a:ext cx="0" cy="2169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6FC842-1905-4DCC-A47A-A8C08E9FD732}"/>
              </a:ext>
            </a:extLst>
          </p:cNvPr>
          <p:cNvCxnSpPr/>
          <p:nvPr/>
        </p:nvCxnSpPr>
        <p:spPr>
          <a:xfrm>
            <a:off x="5477436" y="2232214"/>
            <a:ext cx="17570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902CFDA-DC2B-4178-AEB3-7238AD40A186}"/>
              </a:ext>
            </a:extLst>
          </p:cNvPr>
          <p:cNvSpPr/>
          <p:nvPr/>
        </p:nvSpPr>
        <p:spPr>
          <a:xfrm>
            <a:off x="-360218" y="5403273"/>
            <a:ext cx="2014200" cy="2214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1387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Influence of month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Influence time of 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F13A90-1A1A-4156-8652-B401F9B20192}"/>
              </a:ext>
            </a:extLst>
          </p:cNvPr>
          <p:cNvSpPr/>
          <p:nvPr/>
        </p:nvSpPr>
        <p:spPr>
          <a:xfrm>
            <a:off x="-579120" y="6173847"/>
            <a:ext cx="2286000" cy="10651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AC4FB3-637C-47B7-AB0E-CB85E12DD330}"/>
              </a:ext>
            </a:extLst>
          </p:cNvPr>
          <p:cNvSpPr/>
          <p:nvPr/>
        </p:nvSpPr>
        <p:spPr>
          <a:xfrm>
            <a:off x="2697536" y="2774534"/>
            <a:ext cx="2057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1" dirty="0"/>
              <a:t>10 - Oct	989</a:t>
            </a:r>
          </a:p>
          <a:p>
            <a:r>
              <a:rPr lang="en-AU" dirty="0"/>
              <a:t>5 - May 	874</a:t>
            </a:r>
          </a:p>
          <a:p>
            <a:r>
              <a:rPr lang="en-AU" dirty="0"/>
              <a:t>7 - July	864</a:t>
            </a:r>
          </a:p>
          <a:p>
            <a:r>
              <a:rPr lang="en-AU" dirty="0"/>
              <a:t>3 - Mar	862</a:t>
            </a:r>
          </a:p>
          <a:p>
            <a:r>
              <a:rPr lang="en-AU" dirty="0"/>
              <a:t>4 - Apr	853</a:t>
            </a:r>
          </a:p>
          <a:p>
            <a:r>
              <a:rPr lang="en-AU" dirty="0"/>
              <a:t>1 - Jan	851</a:t>
            </a:r>
          </a:p>
          <a:p>
            <a:r>
              <a:rPr lang="en-AU" dirty="0"/>
              <a:t>6 - Jun	828</a:t>
            </a:r>
          </a:p>
          <a:p>
            <a:r>
              <a:rPr lang="en-AU" dirty="0"/>
              <a:t>11 - Nov	805</a:t>
            </a:r>
          </a:p>
          <a:p>
            <a:r>
              <a:rPr lang="en-AU" dirty="0"/>
              <a:t>12 - Dec	800</a:t>
            </a:r>
          </a:p>
          <a:p>
            <a:r>
              <a:rPr lang="en-AU" dirty="0"/>
              <a:t>2 - Feb 	770</a:t>
            </a:r>
          </a:p>
          <a:p>
            <a:r>
              <a:rPr lang="en-AU" dirty="0"/>
              <a:t>9 - Sep	751</a:t>
            </a:r>
          </a:p>
          <a:p>
            <a:r>
              <a:rPr lang="en-AU" b="1" dirty="0"/>
              <a:t>8 - Aug	683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DFD806-7B89-4C97-AC30-7AFE3CD95DC7}"/>
              </a:ext>
            </a:extLst>
          </p:cNvPr>
          <p:cNvSpPr/>
          <p:nvPr/>
        </p:nvSpPr>
        <p:spPr>
          <a:xfrm>
            <a:off x="6203596" y="789375"/>
            <a:ext cx="313525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Time (Hrs) </a:t>
            </a:r>
          </a:p>
          <a:p>
            <a:r>
              <a:rPr lang="en-AU" dirty="0"/>
              <a:t>0		165</a:t>
            </a:r>
          </a:p>
          <a:p>
            <a:r>
              <a:rPr lang="en-AU" dirty="0"/>
              <a:t>1		121</a:t>
            </a:r>
          </a:p>
          <a:p>
            <a:r>
              <a:rPr lang="en-AU" dirty="0"/>
              <a:t>2		85</a:t>
            </a:r>
          </a:p>
          <a:p>
            <a:r>
              <a:rPr lang="en-AU" dirty="0"/>
              <a:t>3		73</a:t>
            </a:r>
          </a:p>
          <a:p>
            <a:r>
              <a:rPr lang="en-AU" b="1" dirty="0"/>
              <a:t>4		66</a:t>
            </a:r>
          </a:p>
          <a:p>
            <a:r>
              <a:rPr lang="en-AU" dirty="0"/>
              <a:t>5		77</a:t>
            </a:r>
          </a:p>
          <a:p>
            <a:r>
              <a:rPr lang="en-AU" dirty="0"/>
              <a:t>6		195</a:t>
            </a:r>
          </a:p>
          <a:p>
            <a:r>
              <a:rPr lang="en-AU" dirty="0"/>
              <a:t>7		313</a:t>
            </a:r>
          </a:p>
          <a:p>
            <a:r>
              <a:rPr lang="en-AU" dirty="0"/>
              <a:t>8		546</a:t>
            </a:r>
          </a:p>
          <a:p>
            <a:r>
              <a:rPr lang="en-AU" dirty="0"/>
              <a:t>9		572</a:t>
            </a:r>
          </a:p>
          <a:p>
            <a:r>
              <a:rPr lang="en-AU" dirty="0"/>
              <a:t>10		511</a:t>
            </a:r>
          </a:p>
          <a:p>
            <a:r>
              <a:rPr lang="en-AU" dirty="0"/>
              <a:t>11		575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CFB631-A7A3-4B59-B9E9-BBA0D58D773C}"/>
              </a:ext>
            </a:extLst>
          </p:cNvPr>
          <p:cNvSpPr/>
          <p:nvPr/>
        </p:nvSpPr>
        <p:spPr>
          <a:xfrm>
            <a:off x="9062088" y="801392"/>
            <a:ext cx="264322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Time (Hrs) </a:t>
            </a:r>
          </a:p>
          <a:p>
            <a:r>
              <a:rPr lang="en-AU" dirty="0"/>
              <a:t>12		535</a:t>
            </a:r>
          </a:p>
          <a:p>
            <a:r>
              <a:rPr lang="en-AU" dirty="0"/>
              <a:t>13		677</a:t>
            </a:r>
          </a:p>
          <a:p>
            <a:r>
              <a:rPr lang="en-AU" dirty="0"/>
              <a:t>14		704</a:t>
            </a:r>
          </a:p>
          <a:p>
            <a:r>
              <a:rPr lang="en-AU" dirty="0"/>
              <a:t>15		615</a:t>
            </a:r>
          </a:p>
          <a:p>
            <a:r>
              <a:rPr lang="en-AU" b="1" dirty="0"/>
              <a:t>16		625</a:t>
            </a:r>
          </a:p>
          <a:p>
            <a:r>
              <a:rPr lang="en-AU" dirty="0"/>
              <a:t>17		622</a:t>
            </a:r>
          </a:p>
          <a:p>
            <a:r>
              <a:rPr lang="en-AU" dirty="0"/>
              <a:t>18		659</a:t>
            </a:r>
          </a:p>
          <a:p>
            <a:r>
              <a:rPr lang="en-AU" dirty="0"/>
              <a:t>19		605</a:t>
            </a:r>
          </a:p>
          <a:p>
            <a:r>
              <a:rPr lang="en-AU" dirty="0"/>
              <a:t>20		579</a:t>
            </a:r>
          </a:p>
          <a:p>
            <a:r>
              <a:rPr lang="en-AU" dirty="0"/>
              <a:t>21		427</a:t>
            </a:r>
          </a:p>
          <a:p>
            <a:r>
              <a:rPr lang="en-AU" dirty="0"/>
              <a:t>22		352</a:t>
            </a:r>
          </a:p>
          <a:p>
            <a:r>
              <a:rPr lang="en-AU" dirty="0"/>
              <a:t>23		231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800291-CCC6-4040-970E-BDD5F6CC982F}"/>
              </a:ext>
            </a:extLst>
          </p:cNvPr>
          <p:cNvSpPr/>
          <p:nvPr/>
        </p:nvSpPr>
        <p:spPr>
          <a:xfrm>
            <a:off x="2498718" y="2774534"/>
            <a:ext cx="1610348" cy="361354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E23270-3AE9-4720-853B-C37288D3E440}"/>
              </a:ext>
            </a:extLst>
          </p:cNvPr>
          <p:cNvSpPr/>
          <p:nvPr/>
        </p:nvSpPr>
        <p:spPr>
          <a:xfrm>
            <a:off x="9062088" y="2188628"/>
            <a:ext cx="2374161" cy="345311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B0154E-879E-4ED8-8AC1-09C9335775EA}"/>
              </a:ext>
            </a:extLst>
          </p:cNvPr>
          <p:cNvSpPr/>
          <p:nvPr/>
        </p:nvSpPr>
        <p:spPr>
          <a:xfrm>
            <a:off x="2492648" y="5783816"/>
            <a:ext cx="1610348" cy="361354"/>
          </a:xfrm>
          <a:prstGeom prst="rect">
            <a:avLst/>
          </a:prstGeom>
          <a:solidFill>
            <a:schemeClr val="accent3">
              <a:lumMod val="50000"/>
              <a:lumOff val="5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A2AA6E-C2AE-4E90-8A57-E04AA8FA7F2B}"/>
              </a:ext>
            </a:extLst>
          </p:cNvPr>
          <p:cNvSpPr/>
          <p:nvPr/>
        </p:nvSpPr>
        <p:spPr>
          <a:xfrm>
            <a:off x="6239737" y="2188339"/>
            <a:ext cx="2376000" cy="345600"/>
          </a:xfrm>
          <a:prstGeom prst="rect">
            <a:avLst/>
          </a:prstGeom>
          <a:solidFill>
            <a:schemeClr val="accent3">
              <a:lumMod val="50000"/>
              <a:lumOff val="5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8771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Influence of SEASONS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District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F13A90-1A1A-4156-8652-B401F9B20192}"/>
              </a:ext>
            </a:extLst>
          </p:cNvPr>
          <p:cNvSpPr/>
          <p:nvPr/>
        </p:nvSpPr>
        <p:spPr>
          <a:xfrm>
            <a:off x="-579120" y="6173847"/>
            <a:ext cx="2286000" cy="10651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BF8E4A-9611-466C-8228-A37E0EAF1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636" y="2888238"/>
            <a:ext cx="2667000" cy="327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CEF47E-C19D-4906-A1A4-63C4DA9EF0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70"/>
          <a:stretch/>
        </p:blipFill>
        <p:spPr>
          <a:xfrm>
            <a:off x="7864992" y="706789"/>
            <a:ext cx="2667000" cy="4015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46D935D-5D65-4508-917F-62F646CBF80F}"/>
              </a:ext>
            </a:extLst>
          </p:cNvPr>
          <p:cNvSpPr/>
          <p:nvPr/>
        </p:nvSpPr>
        <p:spPr>
          <a:xfrm>
            <a:off x="8610600" y="1109807"/>
            <a:ext cx="1905000" cy="241660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59C4D7-978E-45A9-9174-6ED689610266}"/>
              </a:ext>
            </a:extLst>
          </p:cNvPr>
          <p:cNvSpPr/>
          <p:nvPr/>
        </p:nvSpPr>
        <p:spPr>
          <a:xfrm>
            <a:off x="8610600" y="1509857"/>
            <a:ext cx="1905000" cy="241660"/>
          </a:xfrm>
          <a:prstGeom prst="rect">
            <a:avLst/>
          </a:prstGeom>
          <a:solidFill>
            <a:schemeClr val="accent3">
              <a:lumMod val="50000"/>
              <a:lumOff val="5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DEB02D-9930-44B6-AF3A-A8FBEEFEA34D}"/>
              </a:ext>
            </a:extLst>
          </p:cNvPr>
          <p:cNvSpPr/>
          <p:nvPr/>
        </p:nvSpPr>
        <p:spPr>
          <a:xfrm>
            <a:off x="2705100" y="3637158"/>
            <a:ext cx="2141686" cy="464189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B4046B-2857-49D8-929B-69E174D3D8EC}"/>
              </a:ext>
            </a:extLst>
          </p:cNvPr>
          <p:cNvSpPr/>
          <p:nvPr/>
        </p:nvSpPr>
        <p:spPr>
          <a:xfrm>
            <a:off x="2686050" y="4921944"/>
            <a:ext cx="2141686" cy="464189"/>
          </a:xfrm>
          <a:prstGeom prst="rect">
            <a:avLst/>
          </a:prstGeom>
          <a:solidFill>
            <a:schemeClr val="accent3">
              <a:lumMod val="50000"/>
              <a:lumOff val="5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26081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2231DD-C1F6-4312-9A6B-B93E6808C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4EE07-E312-45FC-94CA-30D50E8C87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i="1" dirty="0"/>
              <a:t>We’re smart…</a:t>
            </a:r>
          </a:p>
          <a:p>
            <a:r>
              <a:rPr lang="en-AU" dirty="0"/>
              <a:t>Clean data in Pandas</a:t>
            </a:r>
          </a:p>
          <a:p>
            <a:r>
              <a:rPr lang="en-AU" dirty="0"/>
              <a:t>Create AWS DB</a:t>
            </a:r>
          </a:p>
          <a:p>
            <a:r>
              <a:rPr lang="en-AU" dirty="0"/>
              <a:t>Panda -&gt; SQL</a:t>
            </a:r>
          </a:p>
          <a:p>
            <a:r>
              <a:rPr lang="en-AU" dirty="0"/>
              <a:t>Created relational DB</a:t>
            </a:r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B527D-CBBB-4EA7-96F8-2A06B9006D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i="1" dirty="0"/>
              <a:t>But could be smarter…</a:t>
            </a:r>
          </a:p>
          <a:p>
            <a:r>
              <a:rPr lang="en-AU" dirty="0"/>
              <a:t>Look at multiple years</a:t>
            </a:r>
          </a:p>
          <a:p>
            <a:r>
              <a:rPr lang="en-AU" dirty="0"/>
              <a:t>Overlay different data sets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4F1AA-4777-4416-862B-A7DBF829A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Learning &amp; Further research</a:t>
            </a:r>
          </a:p>
        </p:txBody>
      </p:sp>
      <p:pic>
        <p:nvPicPr>
          <p:cNvPr id="7" name="Picture 6" descr="A white cat with its mouth open&#10;&#10;Description automatically generated">
            <a:extLst>
              <a:ext uri="{FF2B5EF4-FFF2-40B4-BE49-F238E27FC236}">
                <a16:creationId xmlns:a16="http://schemas.microsoft.com/office/drawing/2014/main" id="{3EBCF642-A8E0-4E0B-B787-44608B35E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971" y="3429000"/>
            <a:ext cx="3142058" cy="34016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73A51F-225B-4D23-8044-363F5BF3D69A}"/>
              </a:ext>
            </a:extLst>
          </p:cNvPr>
          <p:cNvSpPr/>
          <p:nvPr/>
        </p:nvSpPr>
        <p:spPr>
          <a:xfrm>
            <a:off x="-1276350" y="6176963"/>
            <a:ext cx="3390900" cy="14239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3748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7" y="3158641"/>
            <a:ext cx="5722223" cy="921807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10" name="Picture Placeholder 9" descr="A picture containing building, city, church&#10;&#10;Description automatically generated">
            <a:extLst>
              <a:ext uri="{FF2B5EF4-FFF2-40B4-BE49-F238E27FC236}">
                <a16:creationId xmlns:a16="http://schemas.microsoft.com/office/drawing/2014/main" id="{14376859-6668-4135-B332-2F4E7C0C798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7113" r="17113"/>
          <a:stretch>
            <a:fillRect/>
          </a:stretch>
        </p:blipFill>
        <p:spPr/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001BB12-FACD-4762-AE08-D05363303427}"/>
              </a:ext>
            </a:extLst>
          </p:cNvPr>
          <p:cNvSpPr/>
          <p:nvPr/>
        </p:nvSpPr>
        <p:spPr>
          <a:xfrm>
            <a:off x="6305550" y="4080448"/>
            <a:ext cx="4000500" cy="1615502"/>
          </a:xfrm>
          <a:prstGeom prst="rect">
            <a:avLst/>
          </a:prstGeom>
          <a:ln>
            <a:solidFill>
              <a:srgbClr val="2C56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EA9B47F-3DD8-4645-81DC-B88780643C07}">
  <ds:schemaRefs>
    <ds:schemaRef ds:uri="http://purl.org/dc/elements/1.1/"/>
    <ds:schemaRef ds:uri="http://schemas.microsoft.com/office/2006/documentManagement/types"/>
    <ds:schemaRef ds:uri="http://purl.org/dc/dcmitype/"/>
    <ds:schemaRef ds:uri="71af3243-3dd4-4a8d-8c0d-dd76da1f02a5"/>
    <ds:schemaRef ds:uri="16c05727-aa75-4e4a-9b5f-8a80a1165891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0</TotalTime>
  <Words>273</Words>
  <Application>Microsoft Office PowerPoint</Application>
  <PresentationFormat>Widescreen</PresentationFormat>
  <Paragraphs>107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Corbel</vt:lpstr>
      <vt:lpstr>Office Theme</vt:lpstr>
      <vt:lpstr>Barcelona Road traffic accidents: what happens in august</vt:lpstr>
      <vt:lpstr>Project goals</vt:lpstr>
      <vt:lpstr>Data source</vt:lpstr>
      <vt:lpstr>ERD</vt:lpstr>
      <vt:lpstr>Findings</vt:lpstr>
      <vt:lpstr>Findings</vt:lpstr>
      <vt:lpstr>Learning &amp; Further research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2019-10-31T05:51:02Z</dcterms:created>
  <dcterms:modified xsi:type="dcterms:W3CDTF">2019-10-31T17:16:49Z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